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258" r:id="rId3"/>
    <p:sldId id="260" r:id="rId4"/>
    <p:sldId id="259" r:id="rId5"/>
    <p:sldId id="269" r:id="rId6"/>
    <p:sldId id="266" r:id="rId7"/>
    <p:sldId id="261" r:id="rId8"/>
    <p:sldId id="262" r:id="rId9"/>
    <p:sldId id="263" r:id="rId10"/>
    <p:sldId id="264" r:id="rId11"/>
    <p:sldId id="265" r:id="rId12"/>
    <p:sldId id="268" r:id="rId13"/>
    <p:sldId id="270" r:id="rId14"/>
    <p:sldId id="271" r:id="rId15"/>
    <p:sldId id="273" r:id="rId16"/>
    <p:sldId id="274" r:id="rId17"/>
    <p:sldId id="275" r:id="rId18"/>
    <p:sldId id="276" r:id="rId19"/>
    <p:sldId id="279" r:id="rId20"/>
    <p:sldId id="315" r:id="rId21"/>
    <p:sldId id="316" r:id="rId22"/>
    <p:sldId id="317" r:id="rId23"/>
    <p:sldId id="318" r:id="rId24"/>
    <p:sldId id="319" r:id="rId25"/>
    <p:sldId id="320" r:id="rId26"/>
    <p:sldId id="280" r:id="rId27"/>
    <p:sldId id="281" r:id="rId28"/>
    <p:sldId id="282" r:id="rId29"/>
    <p:sldId id="293" r:id="rId30"/>
    <p:sldId id="294" r:id="rId31"/>
    <p:sldId id="283" r:id="rId32"/>
    <p:sldId id="295" r:id="rId33"/>
    <p:sldId id="284" r:id="rId34"/>
    <p:sldId id="296" r:id="rId35"/>
    <p:sldId id="285" r:id="rId36"/>
    <p:sldId id="297" r:id="rId37"/>
    <p:sldId id="286" r:id="rId38"/>
    <p:sldId id="310" r:id="rId39"/>
    <p:sldId id="311" r:id="rId40"/>
    <p:sldId id="312" r:id="rId41"/>
    <p:sldId id="313" r:id="rId42"/>
    <p:sldId id="298" r:id="rId43"/>
    <p:sldId id="287" r:id="rId44"/>
    <p:sldId id="299" r:id="rId45"/>
    <p:sldId id="288" r:id="rId46"/>
    <p:sldId id="289" r:id="rId47"/>
    <p:sldId id="300" r:id="rId48"/>
    <p:sldId id="292" r:id="rId49"/>
    <p:sldId id="306" r:id="rId50"/>
    <p:sldId id="308" r:id="rId51"/>
    <p:sldId id="301" r:id="rId52"/>
    <p:sldId id="290" r:id="rId53"/>
    <p:sldId id="302" r:id="rId54"/>
    <p:sldId id="291" r:id="rId55"/>
    <p:sldId id="303" r:id="rId56"/>
    <p:sldId id="304" r:id="rId57"/>
    <p:sldId id="309" r:id="rId58"/>
    <p:sldId id="305" r:id="rId59"/>
    <p:sldId id="314" r:id="rId60"/>
  </p:sldIdLst>
  <p:sldSz cx="12192000" cy="6858000"/>
  <p:notesSz cx="6858000" cy="9144000"/>
  <p:custShowLst>
    <p:custShow name="Custom Show 1" id="0">
      <p:sldLst>
        <p:sld r:id="rId4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058" autoAdjust="0"/>
  </p:normalViewPr>
  <p:slideViewPr>
    <p:cSldViewPr snapToGrid="0">
      <p:cViewPr varScale="1">
        <p:scale>
          <a:sx n="103" d="100"/>
          <a:sy n="103" d="100"/>
        </p:scale>
        <p:origin x="1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73CAB-B4AB-4F21-9286-755805D98F1C}" type="datetimeFigureOut">
              <a:rPr lang="en-ID" smtClean="0"/>
              <a:t>06/03/2020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9261-292E-47BA-9578-3EAF7412873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341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9261-292E-47BA-9578-3EAF74128736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4209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9261-292E-47BA-9578-3EAF74128736}" type="slidenum">
              <a:rPr lang="en-ID" smtClean="0"/>
              <a:t>47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5414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9261-292E-47BA-9578-3EAF74128736}" type="slidenum">
              <a:rPr lang="en-ID" smtClean="0"/>
              <a:t>51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4789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9261-292E-47BA-9578-3EAF74128736}" type="slidenum">
              <a:rPr lang="en-ID" smtClean="0"/>
              <a:t>53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7631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10/15 years ago 1 million rows maybe considered as big data, </a:t>
            </a:r>
          </a:p>
          <a:p>
            <a:pPr marL="228600" indent="-228600">
              <a:buAutoNum type="arabicPeriod"/>
            </a:pPr>
            <a:r>
              <a:rPr lang="en-US" dirty="0"/>
              <a:t>php says its okay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9261-292E-47BA-9578-3EAF74128736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7579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10/15 years ago 1 million rows maybe considered as big data, </a:t>
            </a:r>
          </a:p>
          <a:p>
            <a:pPr marL="228600" indent="-228600">
              <a:buAutoNum type="arabicPeriod"/>
            </a:pPr>
            <a:r>
              <a:rPr lang="en-US" dirty="0"/>
              <a:t>php says its okay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9261-292E-47BA-9578-3EAF74128736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2656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Rudimentary of array</a:t>
            </a:r>
          </a:p>
          <a:p>
            <a:pPr marL="228600" indent="-228600">
              <a:buAutoNum type="arabicPeriod"/>
            </a:pPr>
            <a:r>
              <a:rPr lang="en-US" dirty="0"/>
              <a:t>Basic Idea of array</a:t>
            </a:r>
          </a:p>
          <a:p>
            <a:pPr marL="228600" indent="-228600">
              <a:buAutoNum type="arabicPeriod"/>
            </a:pPr>
            <a:r>
              <a:rPr lang="en-US" dirty="0"/>
              <a:t>The more constraint we, the faster compiler allocate the memory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Container named, items indexed</a:t>
            </a:r>
          </a:p>
          <a:p>
            <a:pPr marL="228600" indent="-228600">
              <a:buAutoNum type="arabicPeriod"/>
            </a:pPr>
            <a:r>
              <a:rPr lang="en-US" dirty="0"/>
              <a:t>Index ordered</a:t>
            </a:r>
          </a:p>
          <a:p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9261-292E-47BA-9578-3EAF74128736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1428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Access one item/all</a:t>
            </a:r>
          </a:p>
          <a:p>
            <a:pPr marL="228600" indent="-228600">
              <a:buAutoNum type="arabicPeriod"/>
            </a:pPr>
            <a:r>
              <a:rPr lang="en-US" dirty="0"/>
              <a:t>Insert at end/specific position</a:t>
            </a:r>
          </a:p>
          <a:p>
            <a:pPr marL="228600" indent="-228600">
              <a:buAutoNum type="arabicPeriod"/>
            </a:pPr>
            <a:r>
              <a:rPr lang="en-US" dirty="0"/>
              <a:t>Delete From end/specific location</a:t>
            </a:r>
          </a:p>
          <a:p>
            <a:pPr marL="228600" indent="-228600">
              <a:buAutoNum type="arabicPeriod"/>
            </a:pPr>
            <a:r>
              <a:rPr lang="en-US" dirty="0"/>
              <a:t>Find if exists/at what location</a:t>
            </a:r>
          </a:p>
          <a:p>
            <a:pPr marL="228600" indent="-228600">
              <a:buAutoNum type="arabicPeriod"/>
            </a:pPr>
            <a:r>
              <a:rPr lang="en-US" dirty="0"/>
              <a:t>Sort to representing/before insert to </a:t>
            </a:r>
            <a:r>
              <a:rPr lang="en-US" dirty="0" err="1"/>
              <a:t>db</a:t>
            </a:r>
            <a:endParaRPr lang="en-US" dirty="0"/>
          </a:p>
          <a:p>
            <a:pPr marL="228600" indent="-228600">
              <a:buAutoNum type="arabicPeriod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9261-292E-47BA-9578-3EAF74128736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3581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9261-292E-47BA-9578-3EAF74128736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4962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Appliction</a:t>
            </a:r>
            <a:r>
              <a:rPr lang="en-US" dirty="0"/>
              <a:t>:</a:t>
            </a:r>
          </a:p>
          <a:p>
            <a:pPr marL="228600" indent="-228600">
              <a:buAutoNum type="arabicPeriod"/>
            </a:pPr>
            <a:r>
              <a:rPr lang="en-US" dirty="0"/>
              <a:t>Backtracking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9261-292E-47BA-9578-3EAF74128736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0335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9261-292E-47BA-9578-3EAF74128736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0143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Event handler (</a:t>
            </a:r>
            <a:r>
              <a:rPr lang="en-US" dirty="0" err="1"/>
              <a:t>js</a:t>
            </a:r>
            <a:r>
              <a:rPr lang="en-US" dirty="0"/>
              <a:t> yang </a:t>
            </a:r>
            <a:r>
              <a:rPr lang="en-US" dirty="0" err="1"/>
              <a:t>dijelasin</a:t>
            </a:r>
            <a:r>
              <a:rPr lang="en-US" dirty="0"/>
              <a:t> p </a:t>
            </a:r>
            <a:r>
              <a:rPr lang="en-US" dirty="0" err="1"/>
              <a:t>ismir</a:t>
            </a:r>
            <a:r>
              <a:rPr lang="en-US" dirty="0"/>
              <a:t>)</a:t>
            </a:r>
          </a:p>
          <a:p>
            <a:pPr marL="228600" indent="-228600">
              <a:buAutoNum type="arabicPeriod"/>
            </a:pPr>
            <a:r>
              <a:rPr lang="en-US" dirty="0"/>
              <a:t>Printer 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9261-292E-47BA-9578-3EAF74128736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3399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505C-6D71-47C8-A8A7-E543405C5E38}" type="datetimeFigureOut">
              <a:rPr lang="en-ID" smtClean="0"/>
              <a:t>06/03/2020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577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505C-6D71-47C8-A8A7-E543405C5E38}" type="datetimeFigureOut">
              <a:rPr lang="en-ID" smtClean="0"/>
              <a:t>06/03/2020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862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505C-6D71-47C8-A8A7-E543405C5E38}" type="datetimeFigureOut">
              <a:rPr lang="en-ID" smtClean="0"/>
              <a:t>06/03/2020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908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505C-6D71-47C8-A8A7-E543405C5E38}" type="datetimeFigureOut">
              <a:rPr lang="en-ID" smtClean="0"/>
              <a:t>06/03/2020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865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4FA505C-6D71-47C8-A8A7-E543405C5E38}" type="datetimeFigureOut">
              <a:rPr lang="en-ID" smtClean="0"/>
              <a:t>06/03/2020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D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2970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505C-6D71-47C8-A8A7-E543405C5E38}" type="datetimeFigureOut">
              <a:rPr lang="en-ID" smtClean="0"/>
              <a:t>06/03/2020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4392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505C-6D71-47C8-A8A7-E543405C5E38}" type="datetimeFigureOut">
              <a:rPr lang="en-ID" smtClean="0"/>
              <a:t>06/03/2020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4930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505C-6D71-47C8-A8A7-E543405C5E38}" type="datetimeFigureOut">
              <a:rPr lang="en-ID" smtClean="0"/>
              <a:t>06/03/2020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9376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505C-6D71-47C8-A8A7-E543405C5E38}" type="datetimeFigureOut">
              <a:rPr lang="en-ID" smtClean="0"/>
              <a:t>06/03/2020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580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505C-6D71-47C8-A8A7-E543405C5E38}" type="datetimeFigureOut">
              <a:rPr lang="en-ID" smtClean="0"/>
              <a:t>06/03/2020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054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505C-6D71-47C8-A8A7-E543405C5E38}" type="datetimeFigureOut">
              <a:rPr lang="en-ID" smtClean="0"/>
              <a:t>06/03/2020</a:t>
            </a:fld>
            <a:endParaRPr lang="en-ID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753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4FA505C-6D71-47C8-A8A7-E543405C5E38}" type="datetimeFigureOut">
              <a:rPr lang="en-ID" smtClean="0"/>
              <a:t>06/03/2020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D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217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3B2DF-A234-4038-870B-8AD062F27B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Structure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F803B-7BA7-4943-9D50-E44C850AB3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64561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1180-9D88-4F5A-AEFE-D8BC359C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E6A59-195E-45A2-9A30-27F217182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Ordered collection of items, closed inside </a:t>
            </a:r>
            <a:br>
              <a:rPr lang="en-US" sz="2400" dirty="0"/>
            </a:br>
            <a:r>
              <a:rPr lang="en-US" sz="2400" dirty="0"/>
              <a:t>a named container.</a:t>
            </a:r>
          </a:p>
          <a:p>
            <a:r>
              <a:rPr lang="en-US" sz="2400" dirty="0"/>
              <a:t>Most commonly used data structured</a:t>
            </a:r>
          </a:p>
          <a:p>
            <a:r>
              <a:rPr lang="en-US" sz="2400" dirty="0"/>
              <a:t>Simple Arrays:</a:t>
            </a:r>
          </a:p>
          <a:p>
            <a:pPr lvl="1"/>
            <a:r>
              <a:rPr lang="en-US" sz="2400" dirty="0"/>
              <a:t>Zero-based</a:t>
            </a:r>
          </a:p>
          <a:p>
            <a:pPr lvl="1"/>
            <a:r>
              <a:rPr lang="en-US" sz="2400" dirty="0"/>
              <a:t>Fixed-size</a:t>
            </a:r>
          </a:p>
          <a:p>
            <a:pPr lvl="1"/>
            <a:r>
              <a:rPr lang="en-US" sz="2400" dirty="0"/>
              <a:t>Specific data-type</a:t>
            </a:r>
          </a:p>
          <a:p>
            <a:pPr lvl="1"/>
            <a:endParaRPr lang="en-ID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2CC85-170E-4956-BD46-C25DF0AB8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892" y="1785488"/>
            <a:ext cx="3195260" cy="472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35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ARRAY: LANGUAGE SUPPORT</a:t>
            </a:r>
            <a:endParaRPr lang="en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93AD91-74BA-44EB-8C21-80E7B52222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05382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Array, zero-based, fixed size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List, zero-based,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resizeable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Array,  has built in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behaviour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: sorting, searching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Array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881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ARRAY</a:t>
            </a:r>
            <a:endParaRPr lang="en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93AD91-74BA-44EB-8C21-80E7B52222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922730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Slices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List, already resizable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Array, already resizable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Array, already resizable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93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ELEMENT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array element animation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CC973-B871-46A6-BDF0-66B92E4AC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72" y="2180743"/>
            <a:ext cx="8322714" cy="40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2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ELEMENT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array element animation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03CC4F-6BD7-4DD4-8D1E-3FDD5BF44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195616"/>
            <a:ext cx="8276236" cy="412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78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ELEMENT</a:t>
            </a:r>
            <a:endParaRPr lang="en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93AD91-74BA-44EB-8C21-80E7B52222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271868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append(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arr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value(s))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arr.append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(value)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arr.push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(value)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array_push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arr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value(s))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911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ELEMENT at specific index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201B998-AC65-4516-8F66-46F9C66A1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9156226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N/A, possible via slice method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Insert(index, value)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splice(index,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items_to_remove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items_to_insert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array_slice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arr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index,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val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is_preserve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?)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520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ELEMENT from array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201B998-AC65-4516-8F66-46F9C66A1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1505154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 possible via slice method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pop / remove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pop / splice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unset /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array_slice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916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fundamental operation of any ds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b="1" dirty="0"/>
              <a:t>ACCESS</a:t>
            </a:r>
          </a:p>
          <a:p>
            <a:r>
              <a:rPr lang="en-US" dirty="0"/>
              <a:t>How to </a:t>
            </a:r>
            <a:r>
              <a:rPr lang="en-US" b="1" dirty="0"/>
              <a:t>INSERT</a:t>
            </a:r>
          </a:p>
          <a:p>
            <a:r>
              <a:rPr lang="en-US" dirty="0"/>
              <a:t>How to </a:t>
            </a:r>
            <a:r>
              <a:rPr lang="en-US" b="1" dirty="0"/>
              <a:t>DELETE</a:t>
            </a:r>
          </a:p>
          <a:p>
            <a:r>
              <a:rPr lang="en-US" dirty="0"/>
              <a:t>How to </a:t>
            </a:r>
            <a:r>
              <a:rPr lang="en-US" b="1" dirty="0"/>
              <a:t>FIND</a:t>
            </a:r>
          </a:p>
          <a:p>
            <a:r>
              <a:rPr lang="en-US" dirty="0"/>
              <a:t>How </a:t>
            </a:r>
            <a:r>
              <a:rPr lang="en-ID" dirty="0"/>
              <a:t>to </a:t>
            </a:r>
            <a:r>
              <a:rPr lang="en-ID" b="1" dirty="0"/>
              <a:t>SORT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10397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Sequential access</a:t>
            </a: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956F3-00C3-4C68-B1DB-845B20777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645011"/>
            <a:ext cx="7332969" cy="322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8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35046-3659-44E8-9CC0-D8DF283E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5A0C6-DDB9-4DBB-A79C-1B23FA879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4108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Is a particular way of organizing data held in memory inside running application</a:t>
            </a:r>
          </a:p>
          <a:p>
            <a:endParaRPr lang="en-US" sz="3200" dirty="0"/>
          </a:p>
          <a:p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3622155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Sequential access</a:t>
            </a: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956F3-00C3-4C68-B1DB-845B20777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645011"/>
            <a:ext cx="7332969" cy="32286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561654-19AD-4D05-B2CE-F9EDA5EE0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873" y="2688854"/>
            <a:ext cx="7460488" cy="36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67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vs array 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/ Removing Array Elements</a:t>
            </a:r>
          </a:p>
          <a:p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D847BC-F3BF-49D4-946B-D23FE6729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623225"/>
            <a:ext cx="2019582" cy="3067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24905E-0BEF-48F4-886C-6C097023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993" y="2664620"/>
            <a:ext cx="1705213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CACD16-C959-46F6-9E4C-C122CCA05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532" y="2664620"/>
            <a:ext cx="1648055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65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vs array 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/ Removing List Elements</a:t>
            </a: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ECDFFB-387C-4B34-B551-31043B7A9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240" y="2560330"/>
            <a:ext cx="7098084" cy="33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51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vs array 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/ Removing List Elements</a:t>
            </a: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ECDFFB-387C-4B34-B551-31043B7A9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54" y="2532493"/>
            <a:ext cx="7966932" cy="362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67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vs array 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/ Removing List Elements</a:t>
            </a: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ECDFFB-387C-4B34-B551-31043B7A9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34" y="2512375"/>
            <a:ext cx="7966932" cy="358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15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vs array </a:t>
            </a:r>
            <a:endParaRPr lang="en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9D4FD7-D4C8-4606-8685-EF368DF41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120900"/>
            <a:ext cx="9674224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37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8805672" cy="4050792"/>
          </a:xfrm>
        </p:spPr>
        <p:txBody>
          <a:bodyPr/>
          <a:lstStyle/>
          <a:p>
            <a:r>
              <a:rPr lang="en-US" dirty="0"/>
              <a:t>Nodes containing the data and a pointer to access the next node.</a:t>
            </a:r>
          </a:p>
          <a:p>
            <a:r>
              <a:rPr lang="en-US" dirty="0"/>
              <a:t>3 types of linked lists.</a:t>
            </a:r>
          </a:p>
          <a:p>
            <a:pPr lvl="1"/>
            <a:r>
              <a:rPr lang="en-US" dirty="0"/>
              <a:t>Singly Linked List</a:t>
            </a:r>
          </a:p>
          <a:p>
            <a:pPr lvl="1"/>
            <a:r>
              <a:rPr lang="en-US" dirty="0"/>
              <a:t>Doubly Linked List</a:t>
            </a:r>
          </a:p>
          <a:p>
            <a:pPr lvl="1"/>
            <a:r>
              <a:rPr lang="en-US" dirty="0"/>
              <a:t>Circular Linked List</a:t>
            </a:r>
          </a:p>
          <a:p>
            <a:endParaRPr lang="en-US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71749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Singly Linked list 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D" dirty="0"/>
          </a:p>
        </p:txBody>
      </p:sp>
      <p:pic>
        <p:nvPicPr>
          <p:cNvPr id="1026" name="Picture 2" descr="https://miro.medium.com/max/2238/1*UeUtD4GpyJpzUBixwnAYIw.png">
            <a:extLst>
              <a:ext uri="{FF2B5EF4-FFF2-40B4-BE49-F238E27FC236}">
                <a16:creationId xmlns:a16="http://schemas.microsoft.com/office/drawing/2014/main" id="{46004A60-E1A8-4253-B171-B2F8CAD52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958" y="1920240"/>
            <a:ext cx="8288084" cy="42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950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doubly Linked list 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D" dirty="0"/>
          </a:p>
        </p:txBody>
      </p:sp>
      <p:pic>
        <p:nvPicPr>
          <p:cNvPr id="2050" name="Picture 2" descr="https://miro.medium.com/max/2966/1*exlj9TL2soZlteI9lup50A.png">
            <a:extLst>
              <a:ext uri="{FF2B5EF4-FFF2-40B4-BE49-F238E27FC236}">
                <a16:creationId xmlns:a16="http://schemas.microsoft.com/office/drawing/2014/main" id="{78A37DCF-CA2C-4F89-976A-3DFA19340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049" y="1832541"/>
            <a:ext cx="8113902" cy="454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271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Linked List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D" dirty="0"/>
          </a:p>
        </p:txBody>
      </p:sp>
      <p:pic>
        <p:nvPicPr>
          <p:cNvPr id="3074" name="Picture 2" descr="https://miro.medium.com/max/3002/1*MW7KUUesDugl44BSAC0xEA.png">
            <a:extLst>
              <a:ext uri="{FF2B5EF4-FFF2-40B4-BE49-F238E27FC236}">
                <a16:creationId xmlns:a16="http://schemas.microsoft.com/office/drawing/2014/main" id="{0330A1F9-EF9B-4756-8216-A8BD9D57E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418" y="1849804"/>
            <a:ext cx="7509164" cy="43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48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6F33-93F5-4465-AA6D-DED1EBB7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Important?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D6118C-A045-48D9-A91E-F04B582E6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7" y="1690688"/>
            <a:ext cx="7629525" cy="4289693"/>
          </a:xfrm>
        </p:spPr>
      </p:pic>
    </p:spTree>
    <p:extLst>
      <p:ext uri="{BB962C8B-B14F-4D97-AF65-F5344CB8AC3E}">
        <p14:creationId xmlns:p14="http://schemas.microsoft.com/office/powerpoint/2010/main" val="1218906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 languages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201B998-AC65-4516-8F66-46F9C66A1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508564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 possible via struct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 possible via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 possible via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SplDoublyLinkedList</a:t>
                      </a:r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built-in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518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/>
          <a:lstStyle/>
          <a:p>
            <a:r>
              <a:rPr lang="en-ID" dirty="0"/>
              <a:t>Is an abstract data type </a:t>
            </a:r>
            <a:r>
              <a:rPr lang="en-US" dirty="0"/>
              <a:t>that allows adding and removing elements in </a:t>
            </a:r>
            <a:r>
              <a:rPr lang="en-ID" dirty="0"/>
              <a:t>a particular order:</a:t>
            </a:r>
          </a:p>
          <a:p>
            <a:pPr lvl="1"/>
            <a:r>
              <a:rPr lang="en-US" b="1" dirty="0"/>
              <a:t>push</a:t>
            </a:r>
            <a:r>
              <a:rPr lang="en-US" dirty="0"/>
              <a:t>, which adds an element to the collection, and</a:t>
            </a:r>
          </a:p>
          <a:p>
            <a:pPr lvl="1"/>
            <a:r>
              <a:rPr lang="en-US" b="1" dirty="0"/>
              <a:t>pop</a:t>
            </a:r>
            <a:r>
              <a:rPr lang="en-US" dirty="0"/>
              <a:t>, which removes the most recently added element that was not yet removed.</a:t>
            </a:r>
          </a:p>
          <a:p>
            <a:r>
              <a:rPr lang="en-US" dirty="0"/>
              <a:t>LIFO structure (last in – first out)</a:t>
            </a:r>
            <a:endParaRPr lang="en-ID" dirty="0"/>
          </a:p>
        </p:txBody>
      </p:sp>
      <p:pic>
        <p:nvPicPr>
          <p:cNvPr id="5124" name="Picture 4" descr="https://upload.wikimedia.org/wikipedia/commons/b/b4/Lifo_stack.png">
            <a:extLst>
              <a:ext uri="{FF2B5EF4-FFF2-40B4-BE49-F238E27FC236}">
                <a16:creationId xmlns:a16="http://schemas.microsoft.com/office/drawing/2014/main" id="{FCD87490-933C-4658-A5A4-DA8A136DC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968" y="2093976"/>
            <a:ext cx="4890184" cy="341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118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in languages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201B998-AC65-4516-8F66-46F9C66A1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9433971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 possible via slices, struct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 possible via list, collection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 possible via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N/A possible via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8818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49344" cy="4050792"/>
          </a:xfrm>
        </p:spPr>
        <p:txBody>
          <a:bodyPr/>
          <a:lstStyle/>
          <a:p>
            <a:r>
              <a:rPr lang="en-US" dirty="0"/>
              <a:t>Is data type or a linear data structure, </a:t>
            </a:r>
          </a:p>
          <a:p>
            <a:r>
              <a:rPr lang="en-US" dirty="0"/>
              <a:t>First element is inserted from one end called the REAR(also called tail),</a:t>
            </a:r>
          </a:p>
          <a:p>
            <a:r>
              <a:rPr lang="en-US" dirty="0"/>
              <a:t>Removal of existing element takes place from the other end called as FRONT(also called head).</a:t>
            </a:r>
          </a:p>
          <a:p>
            <a:r>
              <a:rPr lang="en-US" dirty="0"/>
              <a:t>FIFO structure (first in – first out)</a:t>
            </a:r>
            <a:endParaRPr lang="en-ID" dirty="0"/>
          </a:p>
          <a:p>
            <a:endParaRPr lang="en-US" dirty="0"/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11484-4905-478C-8B00-262767A39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28" y="2518200"/>
            <a:ext cx="4839375" cy="1200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653ED3-3877-4A51-B5A2-070D129A6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192" y="3738403"/>
            <a:ext cx="6268325" cy="1219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93B983-611E-4791-86AB-505320ADA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192" y="1289304"/>
            <a:ext cx="5591955" cy="122889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32FC72-0DBF-4EA1-AE5D-876F333EF971}"/>
              </a:ext>
            </a:extLst>
          </p:cNvPr>
          <p:cNvCxnSpPr>
            <a:cxnSpLocks/>
          </p:cNvCxnSpPr>
          <p:nvPr/>
        </p:nvCxnSpPr>
        <p:spPr>
          <a:xfrm>
            <a:off x="5458408" y="1968507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2ADC9D-B7AB-440B-818B-8FD84AA0525E}"/>
              </a:ext>
            </a:extLst>
          </p:cNvPr>
          <p:cNvCxnSpPr>
            <a:cxnSpLocks/>
          </p:cNvCxnSpPr>
          <p:nvPr/>
        </p:nvCxnSpPr>
        <p:spPr>
          <a:xfrm>
            <a:off x="10556032" y="4425568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58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201B998-AC65-4516-8F66-46F9C66A1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855882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queue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 possible via class, array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Queue built in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513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array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914392" cy="4050792"/>
          </a:xfrm>
        </p:spPr>
        <p:txBody>
          <a:bodyPr/>
          <a:lstStyle/>
          <a:p>
            <a:r>
              <a:rPr lang="en-US" dirty="0"/>
              <a:t>Is data type composed of a collection of (key, value) pairs</a:t>
            </a:r>
          </a:p>
          <a:p>
            <a:r>
              <a:rPr lang="en-US" dirty="0"/>
              <a:t>Key must be unique</a:t>
            </a:r>
          </a:p>
          <a:p>
            <a:endParaRPr lang="en-US" dirty="0"/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09271-5311-464B-BA41-51F96154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36881"/>
            <a:ext cx="2915057" cy="3019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38A08D-121B-46C9-99D3-7626A357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831" y="2236775"/>
            <a:ext cx="2915057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94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array in languages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201B998-AC65-4516-8F66-46F9C66A1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1088407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Object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Associative Arrays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011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</a:t>
            </a:r>
            <a:r>
              <a:rPr lang="en-US" dirty="0"/>
              <a:t> function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853432" cy="4050792"/>
          </a:xfrm>
        </p:spPr>
        <p:txBody>
          <a:bodyPr/>
          <a:lstStyle/>
          <a:p>
            <a:r>
              <a:rPr lang="en-US" dirty="0"/>
              <a:t>A hash function takes a group of characters (called a key) and maps it to a value of a certain length </a:t>
            </a:r>
          </a:p>
          <a:p>
            <a:r>
              <a:rPr lang="en-US" dirty="0"/>
              <a:t>Hashing is not encryption</a:t>
            </a:r>
          </a:p>
          <a:p>
            <a:r>
              <a:rPr lang="en-US" dirty="0"/>
              <a:t>Typically one-way</a:t>
            </a:r>
          </a:p>
          <a:p>
            <a:r>
              <a:rPr lang="en-US" dirty="0"/>
              <a:t>Information is lost when hashing</a:t>
            </a: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33D059-DAC3-402C-8D92-4E0118390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280" y="2093976"/>
            <a:ext cx="5624109" cy="236345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BF89D6-A0D0-4F03-BB18-A6B64A0CB192}"/>
              </a:ext>
            </a:extLst>
          </p:cNvPr>
          <p:cNvCxnSpPr/>
          <p:nvPr/>
        </p:nvCxnSpPr>
        <p:spPr>
          <a:xfrm>
            <a:off x="7213600" y="3301105"/>
            <a:ext cx="487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D98B46-56B3-4D7E-8E5A-0A9921BEBD11}"/>
              </a:ext>
            </a:extLst>
          </p:cNvPr>
          <p:cNvCxnSpPr/>
          <p:nvPr/>
        </p:nvCxnSpPr>
        <p:spPr>
          <a:xfrm>
            <a:off x="9174480" y="3275705"/>
            <a:ext cx="487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623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</a:t>
            </a:r>
            <a:r>
              <a:rPr lang="en-US" dirty="0"/>
              <a:t> function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853432" cy="4050792"/>
          </a:xfrm>
        </p:spPr>
        <p:txBody>
          <a:bodyPr/>
          <a:lstStyle/>
          <a:p>
            <a:r>
              <a:rPr lang="en-US" dirty="0"/>
              <a:t>Information is lost when hashing</a:t>
            </a:r>
          </a:p>
          <a:p>
            <a:r>
              <a:rPr lang="en-US" dirty="0"/>
              <a:t>Two objects that equal should return the same hash</a:t>
            </a:r>
          </a:p>
          <a:p>
            <a:r>
              <a:rPr lang="en-US" dirty="0"/>
              <a:t>The same hash may also result from different objects (referred as </a:t>
            </a:r>
            <a:r>
              <a:rPr lang="en-US" b="1" dirty="0"/>
              <a:t>Hash Collision</a:t>
            </a:r>
            <a:r>
              <a:rPr lang="en-US" dirty="0"/>
              <a:t>)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A43AD-5BA0-43D3-981C-DC04EFF05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760" y="2010284"/>
            <a:ext cx="4490720" cy="357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72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HasH</a:t>
            </a:r>
            <a:r>
              <a:rPr lang="en-US" dirty="0"/>
              <a:t> table</a:t>
            </a:r>
            <a:endParaRPr lang="en-ID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5C6BB7B-CC43-4A5D-A407-472D9D32E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3012" y="1940550"/>
            <a:ext cx="8175308" cy="431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11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6F33-93F5-4465-AA6D-DED1EBB7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Important?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9EF3F-60E6-470F-A50E-C8234AA97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everywhere</a:t>
            </a:r>
          </a:p>
          <a:p>
            <a:r>
              <a:rPr lang="en-US" sz="3200" dirty="0"/>
              <a:t>Processor speed getting faster while data (and/or users) grows</a:t>
            </a:r>
          </a:p>
          <a:p>
            <a:r>
              <a:rPr lang="en-ID" sz="3200" dirty="0"/>
              <a:t>Efficient operations on lots of data</a:t>
            </a:r>
          </a:p>
          <a:p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3683972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HasH</a:t>
            </a:r>
            <a:r>
              <a:rPr lang="en-US" dirty="0"/>
              <a:t> table</a:t>
            </a:r>
            <a:endParaRPr lang="en-ID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5C6BB7B-CC43-4A5D-A407-472D9D32E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1889760"/>
            <a:ext cx="8433478" cy="428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0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HASH COLLISION?</a:t>
            </a:r>
            <a:endParaRPr lang="en-ID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5C6BB7B-CC43-4A5D-A407-472D9D32E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1" y="1971040"/>
            <a:ext cx="10305037" cy="42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07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in languages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201B998-AC65-4516-8F66-46F9C66A1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9303398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hash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 possible via class, function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hash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786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705352" cy="4370832"/>
          </a:xfrm>
        </p:spPr>
        <p:txBody>
          <a:bodyPr/>
          <a:lstStyle/>
          <a:p>
            <a:r>
              <a:rPr lang="en-US" dirty="0"/>
              <a:t>A set is an unordered collection of objects</a:t>
            </a:r>
          </a:p>
          <a:p>
            <a:r>
              <a:rPr lang="en-US" dirty="0"/>
              <a:t>No Index, sequence, or key</a:t>
            </a:r>
          </a:p>
          <a:p>
            <a:r>
              <a:rPr lang="en-US" dirty="0"/>
              <a:t>No duplicates</a:t>
            </a:r>
          </a:p>
          <a:p>
            <a:r>
              <a:rPr lang="en-US" dirty="0"/>
              <a:t>Fast Lookup</a:t>
            </a:r>
          </a:p>
          <a:p>
            <a:endParaRPr lang="en-US" dirty="0"/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530F8-4DFA-4620-B303-4DC544589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306" y="1808826"/>
            <a:ext cx="3210373" cy="1867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8B2E55-B75B-4D0F-88DA-D38361449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79" y="1727546"/>
            <a:ext cx="3372321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84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 in languages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201B998-AC65-4516-8F66-46F9C66A1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6871016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endParaRPr lang="en-ID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sets 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Set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ID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31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287548" cy="4050792"/>
          </a:xfrm>
        </p:spPr>
        <p:txBody>
          <a:bodyPr/>
          <a:lstStyle/>
          <a:p>
            <a:r>
              <a:rPr lang="en-US" dirty="0"/>
              <a:t>Collections of objects</a:t>
            </a:r>
          </a:p>
          <a:p>
            <a:r>
              <a:rPr lang="en-US" dirty="0"/>
              <a:t>Consists of root node, parent node, and child node.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7FDC3-860A-4446-9A26-244B28484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721" y="2093976"/>
            <a:ext cx="6820852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65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 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/>
          <a:lstStyle/>
          <a:p>
            <a:r>
              <a:rPr lang="en-US" dirty="0"/>
              <a:t> A binary search tree (BST) is a binary tree where each node has a Comparable key </a:t>
            </a:r>
            <a:r>
              <a:rPr lang="en-ID" dirty="0"/>
              <a:t>and satisfies:</a:t>
            </a:r>
          </a:p>
          <a:p>
            <a:pPr lvl="1"/>
            <a:r>
              <a:rPr lang="en-US" dirty="0"/>
              <a:t> The left sub-tree of a node has a key less than or equal to its parent node's key.</a:t>
            </a:r>
          </a:p>
          <a:p>
            <a:pPr lvl="1"/>
            <a:r>
              <a:rPr lang="en-US" dirty="0"/>
              <a:t>The right sub-tree of a node has a key greater than to its parent node's key.</a:t>
            </a: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1DFCE-B0FC-4416-B0C9-389BC3706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10256"/>
            <a:ext cx="5026152" cy="420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84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in languages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201B998-AC65-4516-8F66-46F9C66A1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0845468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 possible via struct</a:t>
                      </a:r>
                      <a:endParaRPr lang="en-ID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 possible via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 possible via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 possible via class</a:t>
                      </a:r>
                      <a:endParaRPr lang="en-ID" sz="2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757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Tree-based data structure in which the tree is a complete binary tree, </a:t>
            </a:r>
          </a:p>
          <a:p>
            <a:r>
              <a:rPr lang="en-US" dirty="0"/>
              <a:t>Generally, Heaps can be of two types:</a:t>
            </a:r>
          </a:p>
          <a:p>
            <a:pPr lvl="1"/>
            <a:r>
              <a:rPr lang="en-US" sz="2000" dirty="0"/>
              <a:t>Min-Heap</a:t>
            </a:r>
          </a:p>
          <a:p>
            <a:pPr lvl="1"/>
            <a:r>
              <a:rPr lang="en-US" sz="2000" dirty="0"/>
              <a:t>Max-Heap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75955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Min-heap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016752" cy="4050792"/>
          </a:xfrm>
        </p:spPr>
        <p:txBody>
          <a:bodyPr/>
          <a:lstStyle/>
          <a:p>
            <a:r>
              <a:rPr lang="en-US" dirty="0"/>
              <a:t>The root node has the </a:t>
            </a:r>
            <a:r>
              <a:rPr lang="en-US" b="1" dirty="0"/>
              <a:t>minimum</a:t>
            </a:r>
            <a:r>
              <a:rPr lang="en-US" dirty="0"/>
              <a:t> value.</a:t>
            </a:r>
          </a:p>
          <a:p>
            <a:r>
              <a:rPr lang="en-US" dirty="0"/>
              <a:t>The value of each node is equal to or greater than the value of its parent node.</a:t>
            </a:r>
          </a:p>
          <a:p>
            <a:r>
              <a:rPr lang="en-ID" dirty="0"/>
              <a:t>A complete binary tree.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20EDC4-02F8-4E46-81E6-EE3D48DC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2093976"/>
            <a:ext cx="4478467" cy="35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7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6F33-93F5-4465-AA6D-DED1EBB7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9EF3F-60E6-470F-A50E-C8234AA97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200" dirty="0"/>
              <a:t>Struct</a:t>
            </a:r>
          </a:p>
          <a:p>
            <a:r>
              <a:rPr lang="en-US" sz="3200" dirty="0"/>
              <a:t>Array</a:t>
            </a:r>
          </a:p>
          <a:p>
            <a:r>
              <a:rPr lang="en-US" sz="3200" dirty="0"/>
              <a:t>List</a:t>
            </a:r>
          </a:p>
          <a:p>
            <a:r>
              <a:rPr lang="en-US" sz="3200" dirty="0"/>
              <a:t>Stack</a:t>
            </a:r>
          </a:p>
          <a:p>
            <a:r>
              <a:rPr lang="en-US" sz="3200" dirty="0"/>
              <a:t>Queue</a:t>
            </a:r>
          </a:p>
          <a:p>
            <a:r>
              <a:rPr lang="en-US" sz="3200" dirty="0"/>
              <a:t>Associative Array</a:t>
            </a:r>
          </a:p>
          <a:p>
            <a:r>
              <a:rPr lang="en-US" sz="3200" dirty="0"/>
              <a:t>Hash</a:t>
            </a:r>
          </a:p>
          <a:p>
            <a:r>
              <a:rPr lang="en-US" sz="3200" dirty="0"/>
              <a:t>Set</a:t>
            </a:r>
          </a:p>
          <a:p>
            <a:r>
              <a:rPr lang="en-US" sz="3200" dirty="0"/>
              <a:t>Tree</a:t>
            </a:r>
          </a:p>
          <a:p>
            <a:r>
              <a:rPr lang="en-US" sz="3200" dirty="0"/>
              <a:t>Heap</a:t>
            </a:r>
          </a:p>
          <a:p>
            <a:r>
              <a:rPr lang="en-US" sz="3200" dirty="0"/>
              <a:t>Graph</a:t>
            </a:r>
            <a:endParaRPr lang="en-ID" sz="3200" dirty="0"/>
          </a:p>
          <a:p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786656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Max-heap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016752" cy="4050792"/>
          </a:xfrm>
        </p:spPr>
        <p:txBody>
          <a:bodyPr/>
          <a:lstStyle/>
          <a:p>
            <a:r>
              <a:rPr lang="en-US" dirty="0"/>
              <a:t>The root node has the </a:t>
            </a:r>
            <a:r>
              <a:rPr lang="en-ID" b="1" dirty="0"/>
              <a:t>maximum</a:t>
            </a:r>
            <a:r>
              <a:rPr lang="en-ID" dirty="0"/>
              <a:t> </a:t>
            </a:r>
            <a:r>
              <a:rPr lang="en-US" dirty="0"/>
              <a:t> value.</a:t>
            </a:r>
          </a:p>
          <a:p>
            <a:r>
              <a:rPr lang="en-US" dirty="0"/>
              <a:t>The value of each node is equal to or less than the value of its parent node.</a:t>
            </a:r>
          </a:p>
          <a:p>
            <a:r>
              <a:rPr lang="en-ID" dirty="0"/>
              <a:t>A complete binary tree.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20EDC4-02F8-4E46-81E6-EE3D48DC7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756" y="1948503"/>
            <a:ext cx="5024156" cy="379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257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in languages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201B998-AC65-4516-8F66-46F9C66A1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4256510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container/heap</a:t>
                      </a:r>
                      <a:endParaRPr lang="en-ID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heapq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 possible via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SplHeap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SplMinHeap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SplMaxHeap</a:t>
                      </a:r>
                      <a:endParaRPr lang="en-ID" sz="2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202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881670" cy="4050792"/>
          </a:xfrm>
        </p:spPr>
        <p:txBody>
          <a:bodyPr/>
          <a:lstStyle/>
          <a:p>
            <a:r>
              <a:rPr lang="en-US" dirty="0"/>
              <a:t>Collection of nodes where a node can link to another multiple node</a:t>
            </a:r>
          </a:p>
          <a:p>
            <a:r>
              <a:rPr lang="en-US" dirty="0"/>
              <a:t>Implementation:</a:t>
            </a:r>
          </a:p>
          <a:p>
            <a:pPr lvl="1"/>
            <a:r>
              <a:rPr lang="en-US" dirty="0"/>
              <a:t>Linked lists</a:t>
            </a:r>
          </a:p>
          <a:p>
            <a:pPr lvl="1"/>
            <a:r>
              <a:rPr lang="en-US" dirty="0"/>
              <a:t>Trees</a:t>
            </a:r>
          </a:p>
          <a:p>
            <a:pPr lvl="1"/>
            <a:r>
              <a:rPr lang="en-US" dirty="0"/>
              <a:t>Heaps</a:t>
            </a: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7A53B-FC41-4BA3-A2E9-DB0E9B3B6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360" y="2093976"/>
            <a:ext cx="4324954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221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in languages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201B998-AC65-4516-8F66-46F9C66A1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147454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</a:t>
                      </a:r>
                      <a:endParaRPr lang="en-ID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 possible via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 possible via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 possible via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586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Arrays:</a:t>
            </a:r>
          </a:p>
          <a:p>
            <a:pPr lvl="1"/>
            <a:r>
              <a:rPr lang="en-US" sz="2800" dirty="0"/>
              <a:t>Strength</a:t>
            </a:r>
          </a:p>
          <a:p>
            <a:pPr lvl="2"/>
            <a:r>
              <a:rPr lang="en-US" sz="2400" dirty="0"/>
              <a:t>Direct Indexing</a:t>
            </a:r>
          </a:p>
          <a:p>
            <a:pPr lvl="2"/>
            <a:r>
              <a:rPr lang="en-US" sz="2400" dirty="0"/>
              <a:t>Easy to create and use</a:t>
            </a:r>
          </a:p>
          <a:p>
            <a:pPr lvl="2"/>
            <a:endParaRPr lang="en-US" sz="2400" dirty="0"/>
          </a:p>
          <a:p>
            <a:pPr lvl="1"/>
            <a:r>
              <a:rPr lang="en-US" sz="2800" dirty="0"/>
              <a:t>Weaknesses</a:t>
            </a:r>
          </a:p>
          <a:p>
            <a:pPr lvl="2"/>
            <a:r>
              <a:rPr lang="en-US" sz="2400" dirty="0"/>
              <a:t>Sorting and searching</a:t>
            </a:r>
          </a:p>
          <a:p>
            <a:pPr lvl="2"/>
            <a:r>
              <a:rPr lang="en-US" sz="2400" dirty="0"/>
              <a:t>Inserting and deleting – particularly if not at start / end</a:t>
            </a:r>
          </a:p>
          <a:p>
            <a:pPr marL="548640" lvl="2" indent="0">
              <a:buNone/>
            </a:pP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34989709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Linked List:</a:t>
            </a:r>
          </a:p>
          <a:p>
            <a:pPr lvl="1"/>
            <a:r>
              <a:rPr lang="en-US" sz="2800" dirty="0"/>
              <a:t>Strength</a:t>
            </a:r>
          </a:p>
          <a:p>
            <a:pPr lvl="2"/>
            <a:r>
              <a:rPr lang="en-US" sz="2400" dirty="0"/>
              <a:t>Inserting and deleting elements</a:t>
            </a:r>
          </a:p>
          <a:p>
            <a:pPr lvl="2"/>
            <a:r>
              <a:rPr lang="en-US" sz="2400" dirty="0"/>
              <a:t>Iterating through collection</a:t>
            </a:r>
          </a:p>
          <a:p>
            <a:pPr lvl="2"/>
            <a:endParaRPr lang="en-US" sz="2400" dirty="0"/>
          </a:p>
          <a:p>
            <a:pPr lvl="1"/>
            <a:r>
              <a:rPr lang="en-US" sz="2800" dirty="0"/>
              <a:t>Weaknesses</a:t>
            </a:r>
          </a:p>
          <a:p>
            <a:pPr lvl="2"/>
            <a:r>
              <a:rPr lang="en-US" sz="2400" dirty="0"/>
              <a:t>Direct Access</a:t>
            </a:r>
          </a:p>
          <a:p>
            <a:pPr lvl="2"/>
            <a:r>
              <a:rPr lang="en-US" sz="2400" dirty="0"/>
              <a:t>Searching and sorting</a:t>
            </a:r>
          </a:p>
          <a:p>
            <a:pPr marL="548640" lvl="2" indent="0">
              <a:buNone/>
            </a:pP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3463123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Stacks and Queues:</a:t>
            </a:r>
          </a:p>
          <a:p>
            <a:pPr lvl="1"/>
            <a:r>
              <a:rPr lang="en-US" sz="2800" dirty="0"/>
              <a:t>Strength</a:t>
            </a:r>
          </a:p>
          <a:p>
            <a:pPr lvl="2"/>
            <a:r>
              <a:rPr lang="en-US" sz="2400" dirty="0"/>
              <a:t>Designed for LIFO/FIFO</a:t>
            </a:r>
          </a:p>
          <a:p>
            <a:pPr lvl="2"/>
            <a:endParaRPr lang="en-US" sz="2400" dirty="0"/>
          </a:p>
          <a:p>
            <a:pPr lvl="1"/>
            <a:r>
              <a:rPr lang="en-US" sz="2800" dirty="0"/>
              <a:t>Weaknesses</a:t>
            </a:r>
          </a:p>
          <a:p>
            <a:pPr lvl="2"/>
            <a:r>
              <a:rPr lang="en-US" sz="2400" dirty="0"/>
              <a:t>No Direct Access</a:t>
            </a:r>
          </a:p>
          <a:p>
            <a:pPr lvl="2"/>
            <a:r>
              <a:rPr lang="en-US" sz="2400" dirty="0"/>
              <a:t>Searching and Sorting</a:t>
            </a:r>
          </a:p>
          <a:p>
            <a:pPr marL="548640" lvl="2" indent="0">
              <a:buNone/>
            </a:pP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585479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Binary Search Tree:</a:t>
            </a:r>
          </a:p>
          <a:p>
            <a:pPr lvl="1"/>
            <a:r>
              <a:rPr lang="en-US" sz="2800" dirty="0"/>
              <a:t>Strength</a:t>
            </a:r>
          </a:p>
          <a:p>
            <a:pPr lvl="2"/>
            <a:r>
              <a:rPr lang="en-US" sz="2400" dirty="0"/>
              <a:t>Fast Insertion</a:t>
            </a:r>
          </a:p>
          <a:p>
            <a:pPr lvl="2"/>
            <a:r>
              <a:rPr lang="en-US" sz="2400" dirty="0"/>
              <a:t>Fast Retrieval</a:t>
            </a:r>
          </a:p>
          <a:p>
            <a:pPr lvl="2"/>
            <a:r>
              <a:rPr lang="en-US" sz="2400" dirty="0"/>
              <a:t>Stay sorted</a:t>
            </a:r>
          </a:p>
          <a:p>
            <a:pPr lvl="2"/>
            <a:endParaRPr lang="en-US" sz="2400" dirty="0"/>
          </a:p>
          <a:p>
            <a:pPr lvl="1"/>
            <a:r>
              <a:rPr lang="en-US" sz="2800" dirty="0"/>
              <a:t>Weaknesses</a:t>
            </a:r>
          </a:p>
          <a:p>
            <a:pPr lvl="2"/>
            <a:r>
              <a:rPr lang="en-US" sz="2400" dirty="0"/>
              <a:t>No Direct Access</a:t>
            </a:r>
          </a:p>
          <a:p>
            <a:pPr lvl="2"/>
            <a:r>
              <a:rPr lang="en-US" sz="2400" dirty="0"/>
              <a:t>Big Memory Allocation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8277177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Static data structure tends to be fast</a:t>
            </a:r>
          </a:p>
          <a:p>
            <a:r>
              <a:rPr lang="en-US" sz="2400" dirty="0"/>
              <a:t>Dynamic data structures require dynamic storage allocation and reclamation/ some overhead</a:t>
            </a:r>
          </a:p>
          <a:p>
            <a:r>
              <a:rPr lang="en-US" sz="2400" dirty="0"/>
              <a:t>Used according to the needs of the application</a:t>
            </a:r>
          </a:p>
          <a:p>
            <a:r>
              <a:rPr lang="en-US" sz="2400" dirty="0"/>
              <a:t>We have built a good foundation to move ahead.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71662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Static data structure tends to be fast</a:t>
            </a:r>
          </a:p>
          <a:p>
            <a:r>
              <a:rPr lang="en-US" sz="2400" dirty="0"/>
              <a:t>Dynamic data structures require dynamic storage allocation and reclamation/ some overhead</a:t>
            </a:r>
          </a:p>
          <a:p>
            <a:r>
              <a:rPr lang="en-US" sz="2400" dirty="0"/>
              <a:t>Used according to the needs of the application</a:t>
            </a:r>
          </a:p>
          <a:p>
            <a:r>
              <a:rPr lang="en-US" sz="2400" dirty="0"/>
              <a:t>We have built a good foundation to move ahead.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255880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6F33-93F5-4465-AA6D-DED1EBB7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9EF3F-60E6-470F-A50E-C8234AA97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Throw away your golden hammer</a:t>
            </a:r>
          </a:p>
          <a:p>
            <a:r>
              <a:rPr lang="en-US" sz="2400" dirty="0"/>
              <a:t>Concept first syntax later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0898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5F16E-264E-4897-B157-2CA43102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STRUCT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4EE27-2370-4FE0-9DDC-09B15E293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Grouped list of variables under one name in a block of memory, allowing the different variables to be accessed.</a:t>
            </a:r>
            <a:endParaRPr lang="fr-FR" dirty="0"/>
          </a:p>
          <a:p>
            <a:endParaRPr lang="en-ID" dirty="0"/>
          </a:p>
          <a:p>
            <a:endParaRPr lang="fr-FR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BCCB66-F579-406B-8FE1-DDC0C48A9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348165"/>
              </p:ext>
            </p:extLst>
          </p:nvPr>
        </p:nvGraphicFramePr>
        <p:xfrm>
          <a:off x="1066800" y="2909825"/>
          <a:ext cx="10058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19319190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499996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STRUCT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544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 Type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 Type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47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Lives in the stack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Live in the heap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0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Faster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137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inheritance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35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008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C2C69-5CC0-41F8-9048-56FA45CD8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type Person struct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	Name 	string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	Age       int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D" dirty="0"/>
              <a:t>p := Person { Name: “Tyar“,  Age: 17}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D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D" dirty="0" err="1"/>
              <a:t>fmt.Println</a:t>
            </a:r>
            <a:r>
              <a:rPr lang="en-ID" dirty="0"/>
              <a:t>(p)  // expected output:  {  Tyar  17 }</a:t>
            </a:r>
          </a:p>
        </p:txBody>
      </p:sp>
    </p:spTree>
    <p:extLst>
      <p:ext uri="{BB962C8B-B14F-4D97-AF65-F5344CB8AC3E}">
        <p14:creationId xmlns:p14="http://schemas.microsoft.com/office/powerpoint/2010/main" val="3219964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STRUCT: LANGUAGE SUPPORT</a:t>
            </a:r>
            <a:endParaRPr lang="en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93AD91-74BA-44EB-8C21-80E7B52222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2488860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Struct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 possible via struct module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8884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5991</TotalTime>
  <Words>1260</Words>
  <Application>Microsoft Office PowerPoint</Application>
  <PresentationFormat>Widescreen</PresentationFormat>
  <Paragraphs>350</Paragraphs>
  <Slides>59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  <vt:variant>
        <vt:lpstr>Custom Shows</vt:lpstr>
      </vt:variant>
      <vt:variant>
        <vt:i4>1</vt:i4>
      </vt:variant>
    </vt:vector>
  </HeadingPairs>
  <TitlesOfParts>
    <vt:vector size="66" baseType="lpstr">
      <vt:lpstr>Arial</vt:lpstr>
      <vt:lpstr>Calibri</vt:lpstr>
      <vt:lpstr>Rockwell</vt:lpstr>
      <vt:lpstr>Rockwell Condensed</vt:lpstr>
      <vt:lpstr>Wingdings</vt:lpstr>
      <vt:lpstr>Wood Type</vt:lpstr>
      <vt:lpstr>Introduction to Data Structure</vt:lpstr>
      <vt:lpstr>Data Structure</vt:lpstr>
      <vt:lpstr>Is It Important?</vt:lpstr>
      <vt:lpstr>Is It Important?</vt:lpstr>
      <vt:lpstr>Today’s outline</vt:lpstr>
      <vt:lpstr>BEFORE we start</vt:lpstr>
      <vt:lpstr>STRUCT</vt:lpstr>
      <vt:lpstr>STRUCT</vt:lpstr>
      <vt:lpstr>STRUCT: LANGUAGE SUPPORT</vt:lpstr>
      <vt:lpstr>ARRAY</vt:lpstr>
      <vt:lpstr>ARRAY: LANGUAGE SUPPORT</vt:lpstr>
      <vt:lpstr>Dynamic ARRAY</vt:lpstr>
      <vt:lpstr>ADDING NEW ELEMENT</vt:lpstr>
      <vt:lpstr>ADDING NEW ELEMENT</vt:lpstr>
      <vt:lpstr>ADDING NEW ELEMENT</vt:lpstr>
      <vt:lpstr>ADDING NEW ELEMENT at specific index</vt:lpstr>
      <vt:lpstr>Removing ELEMENT from array</vt:lpstr>
      <vt:lpstr>5 fundamental operation of any ds</vt:lpstr>
      <vt:lpstr>List </vt:lpstr>
      <vt:lpstr>List </vt:lpstr>
      <vt:lpstr>List vs array </vt:lpstr>
      <vt:lpstr>List vs array </vt:lpstr>
      <vt:lpstr>List vs array </vt:lpstr>
      <vt:lpstr>List vs array </vt:lpstr>
      <vt:lpstr>List vs array </vt:lpstr>
      <vt:lpstr>Linked list </vt:lpstr>
      <vt:lpstr>Singly Linked list </vt:lpstr>
      <vt:lpstr>doubly Linked list </vt:lpstr>
      <vt:lpstr>Circular Linked List</vt:lpstr>
      <vt:lpstr>Linked list in languages</vt:lpstr>
      <vt:lpstr>STACK</vt:lpstr>
      <vt:lpstr>Stack in languages</vt:lpstr>
      <vt:lpstr>QUEUE</vt:lpstr>
      <vt:lpstr>queue</vt:lpstr>
      <vt:lpstr>associative array</vt:lpstr>
      <vt:lpstr>Associative array in languages</vt:lpstr>
      <vt:lpstr>HasH function</vt:lpstr>
      <vt:lpstr>HasH function</vt:lpstr>
      <vt:lpstr>Creating HasH table</vt:lpstr>
      <vt:lpstr>Creating HasH table</vt:lpstr>
      <vt:lpstr>HOW ABOUT HASH COLLISION?</vt:lpstr>
      <vt:lpstr>Hash in languages</vt:lpstr>
      <vt:lpstr>sets</vt:lpstr>
      <vt:lpstr>Sets in languages</vt:lpstr>
      <vt:lpstr>Tree </vt:lpstr>
      <vt:lpstr>Binary search Tree </vt:lpstr>
      <vt:lpstr>Tree in languages</vt:lpstr>
      <vt:lpstr>heap</vt:lpstr>
      <vt:lpstr>Min-heap</vt:lpstr>
      <vt:lpstr>Max-heap</vt:lpstr>
      <vt:lpstr>Heap in languages</vt:lpstr>
      <vt:lpstr>graphs</vt:lpstr>
      <vt:lpstr>Graphs in languages</vt:lpstr>
      <vt:lpstr>conclusion</vt:lpstr>
      <vt:lpstr>conclusion</vt:lpstr>
      <vt:lpstr>conclusion</vt:lpstr>
      <vt:lpstr>conclusion</vt:lpstr>
      <vt:lpstr>conclusion</vt:lpstr>
      <vt:lpstr>conclusion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Structure</dc:title>
  <dc:creator>Tyar</dc:creator>
  <cp:lastModifiedBy>Tyar</cp:lastModifiedBy>
  <cp:revision>60</cp:revision>
  <dcterms:created xsi:type="dcterms:W3CDTF">2020-02-29T13:29:50Z</dcterms:created>
  <dcterms:modified xsi:type="dcterms:W3CDTF">2020-03-06T04:36:54Z</dcterms:modified>
</cp:coreProperties>
</file>